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346" r:id="rId4"/>
    <p:sldId id="348" r:id="rId6"/>
    <p:sldId id="356" r:id="rId7"/>
    <p:sldId id="345" r:id="rId8"/>
    <p:sldId id="325" r:id="rId9"/>
    <p:sldId id="332" r:id="rId10"/>
    <p:sldId id="333" r:id="rId11"/>
    <p:sldId id="338" r:id="rId12"/>
    <p:sldId id="337" r:id="rId13"/>
    <p:sldId id="339" r:id="rId14"/>
    <p:sldId id="341" r:id="rId15"/>
    <p:sldId id="373" r:id="rId16"/>
    <p:sldId id="370" r:id="rId17"/>
    <p:sldId id="374" r:id="rId18"/>
    <p:sldId id="371" r:id="rId19"/>
    <p:sldId id="326" r:id="rId20"/>
  </p:sldIdLst>
  <p:sldSz cx="9144000" cy="6858000" type="screen4x3"/>
  <p:notesSz cx="6858000" cy="9144000"/>
  <p:custDataLst>
    <p:tags r:id="rId24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1pPr>
    <a:lvl2pPr marL="455930" lvl="1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2pPr>
    <a:lvl3pPr marL="913130" lvl="2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3pPr>
    <a:lvl4pPr marL="1370330" lvl="3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4pPr>
    <a:lvl5pPr marL="1827530" lvl="4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5pPr>
    <a:lvl6pPr marL="2286000" lvl="5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6pPr>
    <a:lvl7pPr marL="2743200" lvl="6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7pPr>
    <a:lvl8pPr marL="3200400" lvl="7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8pPr>
    <a:lvl9pPr marL="3657600" lvl="8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ndara" panose="020E0502030303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00"/>
    <a:srgbClr val="31B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7"/>
    <p:restoredTop sz="94280"/>
  </p:normalViewPr>
  <p:slideViewPr>
    <p:cSldViewPr showGuides="1">
      <p:cViewPr varScale="1">
        <p:scale>
          <a:sx n="63" d="100"/>
          <a:sy n="63" d="100"/>
        </p:scale>
        <p:origin x="1380" y="56"/>
      </p:cViewPr>
      <p:guideLst>
        <p:guide orient="horz" pos="2160"/>
        <p:guide pos="29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7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anose="020E0502030303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anose="020E0502030303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5930" marR="0" lvl="1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3130" marR="0" lvl="2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0330" marR="0" lvl="3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7530" marR="0" lvl="4" indent="0" algn="l" defTabSz="91313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anose="020E0502030303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4859DFF-2348-458E-A74C-6559C6E1E71E}" type="slidenum">
              <a:rPr kumimoji="0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anose="020E0502030303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anose="020E0502030303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91313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930" algn="l" defTabSz="91313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130" algn="l" defTabSz="91313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330" algn="l" defTabSz="91313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530" algn="l" defTabSz="91313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2355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1126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2051" name="Group 9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2057" name="Freeform 14"/>
            <p:cNvSpPr/>
            <p:nvPr/>
          </p:nvSpPr>
          <p:spPr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8" name="Freeform 18"/>
            <p:cNvSpPr/>
            <p:nvPr/>
          </p:nvSpPr>
          <p:spPr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9" name="Freeform 22"/>
            <p:cNvSpPr/>
            <p:nvPr/>
          </p:nvSpPr>
          <p:spPr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60" name="Freeform 26"/>
            <p:cNvSpPr/>
            <p:nvPr/>
          </p:nvSpPr>
          <p:spPr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2061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lang="en-US" noProof="1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81F574-A98C-493A-A51C-8D0E415B3A67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7171" name="Group 14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177" name="Freeform 14"/>
            <p:cNvSpPr/>
            <p:nvPr/>
          </p:nvSpPr>
          <p:spPr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8" name="Freeform 18"/>
            <p:cNvSpPr/>
            <p:nvPr/>
          </p:nvSpPr>
          <p:spPr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9" name="Freeform 22"/>
            <p:cNvSpPr/>
            <p:nvPr/>
          </p:nvSpPr>
          <p:spPr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80" name="Freeform 26"/>
            <p:cNvSpPr/>
            <p:nvPr/>
          </p:nvSpPr>
          <p:spPr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7181" name="Freeform 19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D20CBCE-5E66-48A7-AE5F-247AE176D22D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3075" name="Freeform 14"/>
          <p:cNvSpPr/>
          <p:nvPr/>
        </p:nvSpPr>
        <p:spPr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0"/>
              </a:cxn>
            </a:cxnLst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6" name="Freeform 18"/>
          <p:cNvSpPr/>
          <p:nvPr/>
        </p:nvSpPr>
        <p:spPr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7" name="Freeform 22"/>
          <p:cNvSpPr/>
          <p:nvPr/>
        </p:nvSpPr>
        <p:spPr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 cap="flat" cmpd="sng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78" name="Freeform 26"/>
          <p:cNvSpPr/>
          <p:nvPr/>
        </p:nvSpPr>
        <p:spPr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 cap="flat" cmpd="sng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 useBgFill="1">
        <p:nvSpPr>
          <p:cNvPr id="3079" name="Freeform 10"/>
          <p:cNvSpPr/>
          <p:nvPr/>
        </p:nvSpPr>
        <p:spPr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E121838-55BC-4E9B-819F-DB1CB7555B60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3" y="2679192"/>
            <a:ext cx="3822192" cy="34472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4099" name="Group 5"/>
          <p:cNvGrpSpPr>
            <a:grpSpLocks noChangeAspect="1"/>
          </p:cNvGrpSpPr>
          <p:nvPr/>
        </p:nvGrpSpPr>
        <p:grpSpPr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105" name="Freeform 14"/>
            <p:cNvSpPr/>
            <p:nvPr/>
          </p:nvSpPr>
          <p:spPr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6" name="Freeform 18"/>
            <p:cNvSpPr/>
            <p:nvPr/>
          </p:nvSpPr>
          <p:spPr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7" name="Freeform 22"/>
            <p:cNvSpPr/>
            <p:nvPr/>
          </p:nvSpPr>
          <p:spPr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8" name="Freeform 26"/>
            <p:cNvSpPr/>
            <p:nvPr/>
          </p:nvSpPr>
          <p:spPr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4109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2" name="Date Placeholder 1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F4DDE6C-607E-4402-94B7-1C3BFCDC7F62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5123" name="Group 23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5129" name="Freeform 14"/>
            <p:cNvSpPr/>
            <p:nvPr/>
          </p:nvSpPr>
          <p:spPr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0" name="Freeform 18"/>
            <p:cNvSpPr/>
            <p:nvPr/>
          </p:nvSpPr>
          <p:spPr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1" name="Freeform 22"/>
            <p:cNvSpPr/>
            <p:nvPr/>
          </p:nvSpPr>
          <p:spPr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32" name="Freeform 26"/>
            <p:cNvSpPr/>
            <p:nvPr/>
          </p:nvSpPr>
          <p:spPr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5133" name="Freeform 28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2" name="Date Placeholder 4"/>
          <p:cNvSpPr>
            <a:spLocks noGrp="1"/>
          </p:cNvSpPr>
          <p:nvPr>
            <p:ph type="dt" sz="half" idx="1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849005F-1FCC-40E9-B2FD-246E7D8EEB13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6147" name="Group 8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153" name="Freeform 14"/>
            <p:cNvSpPr/>
            <p:nvPr/>
          </p:nvSpPr>
          <p:spPr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4" name="Freeform 18"/>
            <p:cNvSpPr/>
            <p:nvPr/>
          </p:nvSpPr>
          <p:spPr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5" name="Freeform 22"/>
            <p:cNvSpPr/>
            <p:nvPr/>
          </p:nvSpPr>
          <p:spPr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6" name="Freeform 26"/>
            <p:cNvSpPr/>
            <p:nvPr/>
          </p:nvSpPr>
          <p:spPr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6157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1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vert="horz" wrap="square" lIns="91423" tIns="45712" rIns="91423" bIns="45712" numCol="1" rtlCol="0" anchor="t" anchorCtr="0" compatLnSpc="1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Date Placeholder 4"/>
          <p:cNvSpPr>
            <a:spLocks noGrp="1"/>
          </p:cNvSpPr>
          <p:nvPr>
            <p:ph type="dt" sz="half" idx="1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D38FB9D-2FAF-4079-B110-ECEEF90DE17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/>
            <p:nvPr/>
          </p:nvSpPr>
          <p:spPr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4" name="Freeform 18"/>
            <p:cNvSpPr/>
            <p:nvPr/>
          </p:nvSpPr>
          <p:spPr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5" name="Freeform 22"/>
            <p:cNvSpPr/>
            <p:nvPr/>
          </p:nvSpPr>
          <p:spPr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6" name="Freeform 26"/>
            <p:cNvSpPr/>
            <p:nvPr/>
          </p:nvSpPr>
          <p:spPr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1037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</a:ln>
        </p:spPr>
        <p:txBody>
          <a:bodyPr lIns="91423" tIns="45712" rIns="91423" bIns="45712" anchor="ctr" anchorCtr="0"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23" tIns="45712" rIns="91423" bIns="45712" numCol="1" anchor="ctr" anchorCtr="0" compatLnSpc="1"/>
          <a:lstStyle>
            <a:lvl1pPr algn="ctr" eaLnBrk="1" hangingPunct="1">
              <a:defRPr sz="1000" noProof="1">
                <a:solidFill>
                  <a:schemeClr val="tx2"/>
                </a:solidFill>
                <a:ea typeface="华文楷体" panose="0201060004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3CD89B-A06C-4604-90BB-C1E8A121451C}" type="slidenum">
              <a:rPr kumimoji="0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ndara" panose="020E0502030303020204" pitchFamily="34" charset="0"/>
                <a:ea typeface="华文楷体" panose="02010600040101010101" pitchFamily="2" charset="-122"/>
                <a:cs typeface="+mn-cs"/>
              </a:rPr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ndara" panose="020E0502030303020204" pitchFamily="34" charset="0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032" name="Text Placeholder 2"/>
          <p:cNvSpPr>
            <a:spLocks noGrp="1"/>
          </p:cNvSpPr>
          <p:nvPr>
            <p:ph type="body"/>
          </p:nvPr>
        </p:nvSpPr>
        <p:spPr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</a:ln>
        </p:spPr>
        <p:txBody>
          <a:bodyPr lIns="91423" tIns="45712" rIns="91423" bIns="45712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  <a:ea typeface="华文新魏" panose="0201080004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  <a:ea typeface="华文新魏" panose="0201080004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  <a:ea typeface="华文新魏" panose="0201080004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  <a:ea typeface="华文新魏" panose="02010800040101010101" pitchFamily="2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1780" indent="-2717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4675" indent="-2717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4075" indent="-22733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1730" indent="-22733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460500" indent="-22733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3765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3765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3765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3765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标题 1"/>
          <p:cNvSpPr>
            <a:spLocks noGrp="1"/>
          </p:cNvSpPr>
          <p:nvPr>
            <p:ph type="ctrTitle"/>
          </p:nvPr>
        </p:nvSpPr>
        <p:spPr>
          <a:xfrm>
            <a:off x="684213" y="588963"/>
            <a:ext cx="8064500" cy="1296987"/>
          </a:xfrm>
        </p:spPr>
        <p:txBody>
          <a:bodyPr vert="horz" wrap="square" lIns="91423" tIns="45712" rIns="91423" bIns="45712" anchor="b" anchorCtr="0">
            <a:normAutofit/>
          </a:bodyPr>
          <a:p>
            <a:pPr eaLnBrk="1" hangingPunct="1">
              <a:lnSpc>
                <a:spcPct val="130000"/>
              </a:lnSpc>
              <a:buClrTx/>
              <a:buSzTx/>
              <a:buFontTx/>
            </a:pPr>
            <a:r>
              <a:rPr lang="zh-CN" altLang="en-US" sz="2800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项目名称：</a:t>
            </a:r>
            <a:endParaRPr lang="zh-CN" altLang="zh-CN" sz="2800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</p:txBody>
      </p:sp>
      <p:sp>
        <p:nvSpPr>
          <p:cNvPr id="9219" name="副标题 2"/>
          <p:cNvSpPr>
            <a:spLocks noGrp="1"/>
          </p:cNvSpPr>
          <p:nvPr>
            <p:ph type="subTitle" idx="1"/>
          </p:nvPr>
        </p:nvSpPr>
        <p:spPr>
          <a:xfrm>
            <a:off x="1519238" y="3860800"/>
            <a:ext cx="6105525" cy="2552700"/>
          </a:xfrm>
        </p:spPr>
        <p:txBody>
          <a:bodyPr vert="horz" wrap="square" lIns="91423" tIns="45712" rIns="91423" bIns="45712" anchor="t" anchorCtr="0">
            <a:normAutofit lnSpcReduction="20000"/>
          </a:bodyPr>
          <a:p>
            <a:pPr algn="ctr" eaLnBrk="1" hangingPunct="1">
              <a:lnSpc>
                <a:spcPct val="130000"/>
              </a:lnSpc>
              <a:buSzPct val="100000"/>
            </a:pPr>
            <a:r>
              <a:rPr lang="zh-CN" altLang="en-US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组长单位：</a:t>
            </a:r>
            <a:endParaRPr lang="en-US" altLang="zh-CN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130000"/>
              </a:lnSpc>
              <a:buSzPct val="100000"/>
            </a:pPr>
            <a:r>
              <a:rPr lang="zh-CN" altLang="en-US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参研单位：福州大学附属省立医院</a:t>
            </a:r>
            <a:endParaRPr lang="zh-CN" altLang="en-US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130000"/>
              </a:lnSpc>
              <a:buSzPct val="100000"/>
            </a:pPr>
            <a:r>
              <a:rPr lang="en-US" altLang="zh-CN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</a:t>
            </a:r>
            <a:r>
              <a:rPr lang="zh-CN" altLang="en-US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主要研究者：</a:t>
            </a:r>
            <a:endParaRPr lang="zh-CN" altLang="en-US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130000"/>
              </a:lnSpc>
              <a:buSzPct val="100000"/>
            </a:pPr>
            <a:r>
              <a:rPr lang="zh-CN" altLang="en-US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申办方：</a:t>
            </a:r>
            <a:endParaRPr lang="zh-CN" altLang="en-US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130000"/>
              </a:lnSpc>
              <a:buSzPct val="100000"/>
            </a:pPr>
            <a:r>
              <a:rPr lang="en-US" altLang="zh-CN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CRO</a:t>
            </a:r>
            <a:r>
              <a:rPr lang="zh-CN" altLang="en-US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：</a:t>
            </a:r>
            <a:endParaRPr lang="zh-CN" altLang="en-US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130000"/>
              </a:lnSpc>
              <a:buSzPct val="100000"/>
            </a:pPr>
            <a:r>
              <a:rPr lang="en-US" altLang="zh-CN" b="1" kern="1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SMO:</a:t>
            </a:r>
            <a:endParaRPr lang="en-US" altLang="zh-CN" b="1" kern="1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0" name="TextBox 4"/>
          <p:cNvSpPr txBox="1"/>
          <p:nvPr/>
        </p:nvSpPr>
        <p:spPr>
          <a:xfrm>
            <a:off x="1295400" y="2349500"/>
            <a:ext cx="6842125" cy="951865"/>
          </a:xfrm>
          <a:prstGeom prst="rect">
            <a:avLst/>
          </a:prstGeom>
          <a:noFill/>
          <a:ln w="9525">
            <a:noFill/>
          </a:ln>
        </p:spPr>
        <p:txBody>
          <a:bodyPr lIns="91423" tIns="45712" rIns="91423" bIns="45712">
            <a:spAutoFit/>
          </a:bodyPr>
          <a:p>
            <a:pPr algn="ctr" eaLnBrk="1" hangingPunct="1"/>
            <a:endParaRPr lang="zh-CN" altLang="en-US" sz="2800" b="1" dirty="0">
              <a:latin typeface="宋体" panose="02010600030101010101" pitchFamily="2" charset="-122"/>
            </a:endParaRPr>
          </a:p>
          <a:p>
            <a:pPr algn="ctr" eaLnBrk="1" hangingPunct="1"/>
            <a:r>
              <a:rPr lang="zh-CN" altLang="en-US" sz="2800" b="1" dirty="0">
                <a:latin typeface="宋体" panose="02010600030101010101" pitchFamily="2" charset="-122"/>
              </a:rPr>
              <a:t>结题汇报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pic>
        <p:nvPicPr>
          <p:cNvPr id="3" name="图片 2" descr="省立医院图标"/>
          <p:cNvPicPr>
            <a:picLocks noChangeAspect="1"/>
          </p:cNvPicPr>
          <p:nvPr/>
        </p:nvPicPr>
        <p:blipFill>
          <a:blip r:embed="rId1"/>
          <a:srcRect b="2661"/>
          <a:stretch>
            <a:fillRect/>
          </a:stretch>
        </p:blipFill>
        <p:spPr>
          <a:xfrm>
            <a:off x="920115" y="5472430"/>
            <a:ext cx="1400175" cy="127952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>
                <a:sym typeface="+mn-ea"/>
              </a:rPr>
              <a:t>严重不良事件情况分析</a:t>
            </a:r>
            <a:endParaRPr lang="zh-CN" altLang="en-US">
              <a:sym typeface="+mn-ea"/>
            </a:endParaRPr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七、不良事件情况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32410" y="1327150"/>
          <a:ext cx="8648700" cy="7366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90"/>
                <a:gridCol w="596900"/>
                <a:gridCol w="718185"/>
                <a:gridCol w="720090"/>
                <a:gridCol w="1045210"/>
                <a:gridCol w="1553210"/>
                <a:gridCol w="963295"/>
                <a:gridCol w="1199515"/>
                <a:gridCol w="1132205"/>
              </a:tblGrid>
              <a:tr h="4076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筛选号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姓名缩写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随机号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随机组别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手术时间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不良事件名称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严重程度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与试验器械的关系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转归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646747" y="8096885"/>
            <a:ext cx="5080000" cy="252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sz="105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273425" y="324485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83895" y="2132965"/>
            <a:ext cx="463169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ym typeface="+mn-ea"/>
              </a:rPr>
              <a:t>不良事件总体处理情况分析：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八、方案偏离情况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17805" y="1532255"/>
          <a:ext cx="8708390" cy="3416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430"/>
                <a:gridCol w="501650"/>
                <a:gridCol w="699135"/>
                <a:gridCol w="801370"/>
                <a:gridCol w="1001395"/>
                <a:gridCol w="1901825"/>
                <a:gridCol w="2902585"/>
              </a:tblGrid>
              <a:tr h="4076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筛选号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姓名缩写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随机号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随机组别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手术日期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偏离行为或特殊情况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具体情况说明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73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1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模板 根据实际情况修改  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43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80035" y="4937760"/>
            <a:ext cx="8540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方案偏离总体情况分析：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90818"/>
            <a:ext cx="8229600" cy="1252537"/>
          </a:xfrm>
        </p:spPr>
        <p:txBody>
          <a:bodyPr/>
          <a:p>
            <a:r>
              <a:rPr lang="zh-CN" altLang="en-US"/>
              <a:t>九、监查、稽查和质控情况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67995" y="1844675"/>
            <a:ext cx="870204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800"/>
              <a:t>1、监查情况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委派临床试验监查员单位：□申办方  ■CRO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监查次数：次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监查中发现的问题是否妥善解决</a:t>
            </a:r>
            <a:r>
              <a:rPr lang="zh-CN" altLang="en-US" sz="1800">
                <a:sym typeface="+mn-ea"/>
              </a:rPr>
              <a:t>□是  ■否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如否，具体情况：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总体监查质量评价：</a:t>
            </a:r>
            <a:endParaRPr lang="zh-CN" altLang="en-US" sz="1800"/>
          </a:p>
          <a:p>
            <a:pPr>
              <a:lnSpc>
                <a:spcPct val="150000"/>
              </a:lnSpc>
            </a:pPr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20105" y="365125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90818"/>
            <a:ext cx="8229600" cy="1252537"/>
          </a:xfrm>
        </p:spPr>
        <p:txBody>
          <a:bodyPr/>
          <a:p>
            <a:r>
              <a:rPr lang="zh-CN" altLang="en-US"/>
              <a:t>九、监查、稽查和质控情况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57200" y="1772920"/>
            <a:ext cx="870204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800"/>
              <a:t>2</a:t>
            </a:r>
            <a:r>
              <a:rPr lang="zh-CN" altLang="en-US" sz="1800"/>
              <a:t>、稽查情况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委托稽查单位：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稽查次数： 次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稽查中发现的问题是否妥善解决</a:t>
            </a:r>
            <a:r>
              <a:rPr lang="zh-CN" altLang="en-US" sz="1800">
                <a:sym typeface="+mn-ea"/>
              </a:rPr>
              <a:t>□是  ■否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如否，具体情况：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总体稽查质量评价：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1800"/>
          </a:p>
          <a:p>
            <a:pPr>
              <a:lnSpc>
                <a:spcPct val="150000"/>
              </a:lnSpc>
            </a:pPr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20105" y="365125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90818"/>
            <a:ext cx="8229600" cy="1252537"/>
          </a:xfrm>
        </p:spPr>
        <p:txBody>
          <a:bodyPr/>
          <a:p>
            <a:r>
              <a:rPr lang="zh-CN" altLang="en-US"/>
              <a:t>九、监查、稽查和质控情况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5605" y="1268730"/>
            <a:ext cx="8702040" cy="4661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3、质控情况</a:t>
            </a:r>
            <a:r>
              <a:rPr lang="zh-CN" altLang="en-US" sz="1800">
                <a:solidFill>
                  <a:schemeClr val="accent5"/>
                </a:solidFill>
              </a:rPr>
              <a:t>（临床课题可删除此条）</a:t>
            </a:r>
            <a:endParaRPr lang="zh-CN" altLang="en-US" sz="18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800"/>
              <a:t>专业质控人员： 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质控次数： 次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总体质控质量评价：</a:t>
            </a:r>
            <a:endParaRPr lang="zh-CN" altLang="en-US" sz="1800"/>
          </a:p>
          <a:p>
            <a:pPr>
              <a:lnSpc>
                <a:spcPct val="150000"/>
              </a:lnSpc>
            </a:pP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机构质控次数：    次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/>
              <a:t>机构质控</a:t>
            </a:r>
            <a:r>
              <a:rPr lang="zh-CN" altLang="en-US" sz="1800">
                <a:sym typeface="+mn-ea"/>
              </a:rPr>
              <a:t>中发现的问题是否妥善解决□是  ■否</a:t>
            </a:r>
            <a:endParaRPr lang="zh-CN" altLang="en-US" sz="1800"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如否，具体情况：</a:t>
            </a:r>
            <a:endParaRPr lang="zh-CN" altLang="en-US" sz="1800"/>
          </a:p>
          <a:p>
            <a:pPr>
              <a:lnSpc>
                <a:spcPct val="150000"/>
              </a:lnSpc>
            </a:pPr>
            <a:r>
              <a:rPr lang="zh-CN" altLang="en-US" sz="1800">
                <a:sym typeface="+mn-ea"/>
              </a:rPr>
              <a:t>总体</a:t>
            </a:r>
            <a:r>
              <a:rPr lang="zh-CN" altLang="en-US" sz="1800">
                <a:sym typeface="+mn-ea"/>
              </a:rPr>
              <a:t>质控质量评价：</a:t>
            </a:r>
            <a:endParaRPr lang="zh-CN" altLang="en-US" sz="1800"/>
          </a:p>
          <a:p>
            <a:pPr>
              <a:lnSpc>
                <a:spcPct val="150000"/>
              </a:lnSpc>
            </a:pPr>
            <a:endParaRPr lang="zh-CN" altLang="en-US" sz="1800">
              <a:solidFill>
                <a:srgbClr val="FFC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20105" y="365125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460" y="1623060"/>
            <a:ext cx="3959225" cy="4704715"/>
          </a:xfrm>
        </p:spPr>
        <p:txBody>
          <a:bodyPr/>
          <a:p>
            <a:pPr marL="0" algn="l" defTabSz="914400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    本项目到款试验经费合计   元（税后   元），试验期间支出  元（含受试者补贴，免费检查费），项目余额   元，其中研究者劳务费      元，医技科室（病理</a:t>
            </a:r>
            <a:r>
              <a:rPr lang="en-US" altLang="zh-CN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静配</a:t>
            </a:r>
            <a:r>
              <a:rPr lang="en-US" altLang="zh-CN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放射科劳务</a:t>
            </a:r>
            <a:r>
              <a:rPr lang="zh-CN" altLang="en-US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费用     元，医院管理费   元划入医院收入。试验期间支出明细详见表格。</a:t>
            </a:r>
            <a:endParaRPr lang="zh-CN" altLang="en-US" sz="1800">
              <a:solidFill>
                <a:schemeClr val="tx1"/>
              </a:solidFill>
              <a:latin typeface="Candara" panose="020E0502030303020204" pitchFamily="34" charset="0"/>
              <a:ea typeface="宋体" panose="02010600030101010101" pitchFamily="2" charset="-122"/>
            </a:endParaRPr>
          </a:p>
          <a:p>
            <a:pPr marL="0" algn="l" defTabSz="914400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800">
                <a:solidFill>
                  <a:schemeClr val="tx1"/>
                </a:solidFill>
                <a:latin typeface="Candara" panose="020E0502030303020204" pitchFamily="34" charset="0"/>
                <a:ea typeface="宋体" panose="02010600030101010101" pitchFamily="2" charset="-122"/>
              </a:rPr>
              <a:t>    本项目所有经费已到账，与财务核算无误。</a:t>
            </a:r>
            <a:endParaRPr lang="zh-CN" altLang="en-US" sz="1800">
              <a:solidFill>
                <a:schemeClr val="tx1"/>
              </a:solidFill>
              <a:latin typeface="Candara" panose="020E0502030303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十、经费使用情况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371975" y="1623060"/>
          <a:ext cx="4243705" cy="4705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3705"/>
              </a:tblGrid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试验期间支出明细</a:t>
                      </a:r>
                      <a:endParaRPr lang="zh-CN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□检查 ☑补贴 □劳务费 支出金额： 时间：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支出金额合计：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198245" y="640969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96240" y="2276475"/>
            <a:ext cx="832675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本项目严格按照GCP要求完成，数据真实、可靠</a:t>
            </a: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申请结题</a:t>
            </a: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谢谢！</a:t>
            </a: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ctr">
              <a:lnSpc>
                <a:spcPct val="150000"/>
              </a:lnSpc>
            </a:pP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395605" y="288290"/>
            <a:ext cx="8229600" cy="1252538"/>
          </a:xfrm>
        </p:spPr>
        <p:txBody>
          <a:bodyPr vert="horz" wrap="square" lIns="91423" tIns="45712" rIns="91423" bIns="45712" anchor="ctr" anchorCtr="0"/>
          <a:p>
            <a:r>
              <a:rPr lang="zh-CN" altLang="en-US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目录</a:t>
            </a:r>
            <a:endParaRPr lang="zh-CN" altLang="en-US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34590" y="1948815"/>
            <a:ext cx="5579110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一、临床试验介绍</a:t>
            </a:r>
            <a:endParaRPr lang="en-US" altLang="zh-CN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二、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项目概况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三、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方案和知情同意书的变更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四、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完成试验情况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五、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研究人员及授权分工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六、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严重不良事件情况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七、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不良事件情况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八、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方案偏离情况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九、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监查、稽查和质控情况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 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十、</a:t>
            </a:r>
            <a:r>
              <a:rPr lang="zh-CN" altLang="en-US" sz="2400" b="1"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  <a:sym typeface="+mn-ea"/>
              </a:rPr>
              <a:t>经费使用情况</a:t>
            </a: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  <a:p>
            <a:pPr algn="l">
              <a:buFont typeface="Arial" panose="020B0604020202020204" pitchFamily="34" charset="0"/>
            </a:pPr>
            <a:endParaRPr lang="zh-CN" altLang="en-US" sz="2400" b="1"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  <p:pic>
        <p:nvPicPr>
          <p:cNvPr id="3" name="图片 2" descr="省立医院图标"/>
          <p:cNvPicPr>
            <a:picLocks noChangeAspect="1"/>
          </p:cNvPicPr>
          <p:nvPr/>
        </p:nvPicPr>
        <p:blipFill>
          <a:blip r:embed="rId1"/>
          <a:srcRect b="2661"/>
          <a:stretch>
            <a:fillRect/>
          </a:stretch>
        </p:blipFill>
        <p:spPr>
          <a:xfrm>
            <a:off x="730250" y="1818640"/>
            <a:ext cx="1424940" cy="130238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r>
              <a:rPr lang="zh-CN" altLang="en-US">
                <a:sym typeface="+mn-ea"/>
              </a:rPr>
              <a:t>一、临床试验介绍</a:t>
            </a:r>
            <a:endParaRPr lang="zh-CN" altLang="en-US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8620" y="2731770"/>
            <a:ext cx="7789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5" name="矩形 1"/>
          <p:cNvSpPr/>
          <p:nvPr/>
        </p:nvSpPr>
        <p:spPr>
          <a:xfrm>
            <a:off x="388620" y="5657215"/>
            <a:ext cx="8670925" cy="506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</a:t>
            </a:r>
            <a:r>
              <a:rPr lang="zh-CN" altLang="en-US" sz="1400" b="1" dirty="0">
                <a:solidFill>
                  <a:srgbClr val="000000"/>
                </a:solidFill>
                <a:latin typeface="宋体" panose="02010600030101010101" pitchFamily="2" charset="-122"/>
              </a:rPr>
              <a:t> </a:t>
            </a:r>
            <a:endParaRPr lang="zh-CN" altLang="en-US" sz="14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>
                <a:sym typeface="+mn-ea"/>
              </a:rPr>
              <a:t>一、临床试验介绍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236855" y="1443990"/>
            <a:ext cx="8670925" cy="506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</a:t>
            </a:r>
            <a:endParaRPr lang="zh-CN" altLang="en-US" sz="1200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8620" y="2731770"/>
            <a:ext cx="7789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52095" y="1916430"/>
          <a:ext cx="8655685" cy="4378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6470"/>
                <a:gridCol w="910590"/>
                <a:gridCol w="599440"/>
                <a:gridCol w="955040"/>
                <a:gridCol w="759460"/>
                <a:gridCol w="755015"/>
                <a:gridCol w="755015"/>
                <a:gridCol w="880745"/>
                <a:gridCol w="803910"/>
              </a:tblGrid>
              <a:tr h="225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项目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术前准备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手术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随访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86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时间点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筛选、术前15天内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手术</a:t>
                      </a:r>
                      <a:r>
                        <a:rPr lang="en-US" sz="1200" b="1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术后至出院或术后7天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1月(</a:t>
                      </a:r>
                      <a:r>
                        <a:rPr lang="en-US" sz="1200" b="1" u="sng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7d)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3月(</a:t>
                      </a:r>
                      <a:r>
                        <a:rPr lang="en-US" sz="1200" b="1" u="sng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30d)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6月(</a:t>
                      </a:r>
                      <a:r>
                        <a:rPr lang="en-US" sz="1200" b="1" u="sng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30d)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12月(</a:t>
                      </a:r>
                      <a:r>
                        <a:rPr lang="en-US" sz="1200" b="1" u="sng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30d)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2-5年(</a:t>
                      </a:r>
                      <a:r>
                        <a:rPr lang="en-US" sz="1200" b="1" u="sng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12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30d)</a:t>
                      </a:r>
                      <a:endParaRPr lang="en-US" altLang="en-US" sz="12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知情</a:t>
                      </a: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同意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入排标准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3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病史/人口学资料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体格检查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生活活动能力评分（ADL）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3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临床症状评定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(修正Rankin评分)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CHA</a:t>
                      </a:r>
                      <a:r>
                        <a:rPr lang="en-US" sz="1200" b="0" baseline="-25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DS</a:t>
                      </a:r>
                      <a:r>
                        <a:rPr lang="en-US" sz="1200" b="0" baseline="-25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-VASc 评分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3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CHADS2评分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HAS-BLED score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心电图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普通心脏超声（TTE）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5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经食道心脏超声（TEE）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3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血生化、血常规、凝血检查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妊娠试验（尿或血）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左心耳造影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计算机随机系统分组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3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左心耳封堵术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抗血小板/抗凝用药</a:t>
                      </a:r>
                      <a:r>
                        <a:rPr lang="en-US" sz="1200" b="0" baseline="300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87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并发症或不良事件记录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endParaRPr lang="en-US" altLang="en-US" sz="12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273425" y="3244850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二、项目概况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51460" y="1772285"/>
            <a:ext cx="8630285" cy="414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04800">
              <a:lnSpc>
                <a:spcPct val="150000"/>
              </a:lnSpc>
            </a:pPr>
            <a:r>
              <a:rPr lang="zh-CN" sz="1400">
                <a:latin typeface="宋体" panose="02010600030101010101" pitchFamily="2" charset="-122"/>
                <a:cs typeface="宋体" panose="02010600030101010101" pitchFamily="2" charset="-122"/>
              </a:rPr>
              <a:t>全国总体情况、中心的情况介绍</a:t>
            </a:r>
            <a:endParaRPr lang="zh-CN" sz="14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三、方案与知情同意书变更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12048"/>
            <a:ext cx="8118475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介绍变更情况，处理情况，要求达到：涉及的变更均已培训，涉及变更后知情的受试者均已知情，材料完整齐全。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611505" y="404495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四、研究人员及授权分工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21933" y="480726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五、完成试验情况介绍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221615" y="1556385"/>
          <a:ext cx="8700770" cy="5086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4175"/>
                <a:gridCol w="392430"/>
                <a:gridCol w="530860"/>
                <a:gridCol w="669925"/>
                <a:gridCol w="433070"/>
                <a:gridCol w="469900"/>
                <a:gridCol w="457200"/>
                <a:gridCol w="428625"/>
                <a:gridCol w="427355"/>
                <a:gridCol w="471805"/>
                <a:gridCol w="441325"/>
                <a:gridCol w="440690"/>
                <a:gridCol w="465455"/>
                <a:gridCol w="441325"/>
                <a:gridCol w="440690"/>
                <a:gridCol w="431800"/>
                <a:gridCol w="434975"/>
                <a:gridCol w="466090"/>
                <a:gridCol w="473075"/>
              </a:tblGrid>
              <a:tr h="15043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筛选号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姓名缩写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知情同意书签署日期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是否筛选成功 （若筛选失败，注明筛选失败原因）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随机号 （筛选成功）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手术日期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   随机组别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封堵器系统型号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导引系统型号 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 7 天内或出院时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 7 天内或出院时TTE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术后1个月随访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术后1个月TTE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术后3个月随访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术后3个月TTE 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术后6个月随访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术后6个月TTE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术后12个月随访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术后12个月TEE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421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100070" y="4213225"/>
            <a:ext cx="259715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模板 根据实际情况修改  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2"/>
          <p:cNvSpPr>
            <a:spLocks noGrp="1"/>
          </p:cNvSpPr>
          <p:nvPr>
            <p:ph type="title"/>
          </p:nvPr>
        </p:nvSpPr>
        <p:spPr>
          <a:xfrm>
            <a:off x="539750" y="279400"/>
            <a:ext cx="8229600" cy="1252538"/>
          </a:xfrm>
        </p:spPr>
        <p:txBody>
          <a:bodyPr vert="horz" wrap="square" lIns="91423" tIns="45712" rIns="91423" bIns="45712" anchor="ctr" anchorCtr="0"/>
          <a:p>
            <a:pPr algn="ctr">
              <a:buClrTx/>
              <a:buSzTx/>
              <a:buFontTx/>
            </a:pPr>
            <a:r>
              <a:rPr lang="zh-CN" altLang="en-US"/>
              <a:t>六、严重不良事件情况</a:t>
            </a:r>
            <a:endParaRPr lang="zh-CN" altLang="en-US"/>
          </a:p>
        </p:txBody>
      </p:sp>
      <p:sp>
        <p:nvSpPr>
          <p:cNvPr id="10243" name="矩形 1"/>
          <p:cNvSpPr/>
          <p:nvPr/>
        </p:nvSpPr>
        <p:spPr>
          <a:xfrm>
            <a:off x="395288" y="2420938"/>
            <a:ext cx="8118475" cy="506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71780" indent="-271780" eaLnBrk="1" hangingPunct="1">
              <a:lnSpc>
                <a:spcPct val="150000"/>
              </a:lnSpc>
              <a:spcBef>
                <a:spcPct val="20000"/>
              </a:spcBef>
              <a:buClr>
                <a:srgbClr val="31B6FD"/>
              </a:buClr>
              <a:buSzPct val="100000"/>
              <a:buNone/>
            </a:pPr>
            <a:r>
              <a:rPr lang="zh-CN" altLang="en-US" b="1" dirty="0">
                <a:solidFill>
                  <a:srgbClr val="000000"/>
                </a:solidFill>
                <a:latin typeface="宋体" panose="02010600030101010101" pitchFamily="2" charset="-122"/>
              </a:rPr>
              <a:t>模板 根据实际情况修改    </a:t>
            </a:r>
            <a:endParaRPr lang="zh-CN" altLang="en-US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41300" y="1532255"/>
          <a:ext cx="8704580" cy="4711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475"/>
                <a:gridCol w="479425"/>
                <a:gridCol w="654050"/>
                <a:gridCol w="750570"/>
                <a:gridCol w="927735"/>
                <a:gridCol w="914400"/>
                <a:gridCol w="915035"/>
                <a:gridCol w="913130"/>
                <a:gridCol w="915670"/>
                <a:gridCol w="901700"/>
                <a:gridCol w="834390"/>
              </a:tblGrid>
              <a:tr h="5886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筛选号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姓名缩写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随机号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 algn="ctr">
                        <a:buNone/>
                      </a:pPr>
                      <a:endParaRPr 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随机组别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手术日期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SAE名称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SAE发生时间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SAE报告时间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SAE转归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SAE与试验</a:t>
                      </a:r>
                      <a:r>
                        <a:rPr lang="zh-CN" alt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药物、器械</a:t>
                      </a: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的关系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报告类型</a:t>
                      </a:r>
                      <a:endParaRPr lang="en-US" altLang="en-US" sz="900" b="1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19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0fddb718-ccc0-4fd8-99bc-17ef5d83d2cb}"/>
  <p:tag name="TABLE_ENDDRAG_ORIGIN_RECT" val="681*344"/>
  <p:tag name="TABLE_ENDDRAG_RECT" val="19*179*681*344"/>
</p:tagLst>
</file>

<file path=ppt/tags/tag2.xml><?xml version="1.0" encoding="utf-8"?>
<p:tagLst xmlns:p="http://schemas.openxmlformats.org/presentationml/2006/main">
  <p:tag name="KSO_WM_UNIT_TABLE_BEAUTIFY" val="smartTable{fbfc6561-35f9-4db8-a397-f3bda473ac00}"/>
  <p:tag name="TABLE_ENDDRAG_ORIGIN_RECT" val="685*412"/>
  <p:tag name="TABLE_ENDDRAG_RECT" val="17*100*685*412"/>
</p:tagLst>
</file>

<file path=ppt/tags/tag3.xml><?xml version="1.0" encoding="utf-8"?>
<p:tagLst xmlns:p="http://schemas.openxmlformats.org/presentationml/2006/main">
  <p:tag name="KSO_WM_UNIT_TABLE_BEAUTIFY" val="smartTable{56d4185e-c1cf-410a-84d8-b3087fa7ba56}"/>
  <p:tag name="TABLE_ENDDRAG_ORIGIN_RECT" val="685*370"/>
  <p:tag name="TABLE_ENDDRAG_RECT" val="19*120*685*371"/>
</p:tagLst>
</file>

<file path=ppt/tags/tag4.xml><?xml version="1.0" encoding="utf-8"?>
<p:tagLst xmlns:p="http://schemas.openxmlformats.org/presentationml/2006/main">
  <p:tag name="KSO_WM_UNIT_TABLE_BEAUTIFY" val="smartTable{d87ba1bc-479f-4d0c-8f60-10521c276267}"/>
  <p:tag name="TABLE_ENDDRAG_ORIGIN_RECT" val="681*580"/>
  <p:tag name="TABLE_ENDDRAG_RECT" val="18*104*681*580"/>
</p:tagLst>
</file>

<file path=ppt/tags/tag5.xml><?xml version="1.0" encoding="utf-8"?>
<p:tagLst xmlns:p="http://schemas.openxmlformats.org/presentationml/2006/main">
  <p:tag name="KSO_WM_UNIT_TABLE_BEAUTIFY" val="smartTable{7a027522-b136-44aa-aea0-46b924a7d72b}"/>
  <p:tag name="TABLE_ENDDRAG_ORIGIN_RECT" val="685*299"/>
  <p:tag name="TABLE_ENDDRAG_RECT" val="17*138*685*299"/>
</p:tagLst>
</file>

<file path=ppt/tags/tag6.xml><?xml version="1.0" encoding="utf-8"?>
<p:tagLst xmlns:p="http://schemas.openxmlformats.org/presentationml/2006/main">
  <p:tag name="KSO_WM_UNIT_TABLE_BEAUTIFY" val="smartTable{5fee4f96-2e57-438d-b736-528be997aaf9}"/>
  <p:tag name="TABLE_ENDDRAG_ORIGIN_RECT" val="334*370"/>
  <p:tag name="TABLE_ENDDRAG_RECT" val="344*128*334*370"/>
</p:tagLst>
</file>

<file path=ppt/tags/tag7.xml><?xml version="1.0" encoding="utf-8"?>
<p:tagLst xmlns:p="http://schemas.openxmlformats.org/presentationml/2006/main">
  <p:tag name="COMMONDATA" val="eyJoZGlkIjoiMWExOWMxZTgwZGZkNjA3OTAxODQ0ZTIxZTdjODJkMjMifQ=="/>
  <p:tag name="KSO_WPP_MARK_KEY" val="0e98456e-581c-4220-9dcc-68f6dbb2fbd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波形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1911</Words>
  <Application>WPS 演示</Application>
  <PresentationFormat>全屏显示(4:3)</PresentationFormat>
  <Paragraphs>634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宋体</vt:lpstr>
      <vt:lpstr>Wingdings</vt:lpstr>
      <vt:lpstr>Candara</vt:lpstr>
      <vt:lpstr>华文楷体</vt:lpstr>
      <vt:lpstr>华文新魏</vt:lpstr>
      <vt:lpstr>Symbol</vt:lpstr>
      <vt:lpstr>仿宋</vt:lpstr>
      <vt:lpstr>仿宋_GB2312</vt:lpstr>
      <vt:lpstr>Calibri</vt:lpstr>
      <vt:lpstr>微软雅黑</vt:lpstr>
      <vt:lpstr>Arial Unicode MS</vt:lpstr>
      <vt:lpstr>波形</vt:lpstr>
      <vt:lpstr>项目名称：</vt:lpstr>
      <vt:lpstr>目录</vt:lpstr>
      <vt:lpstr>一、临床试验介绍</vt:lpstr>
      <vt:lpstr>一、临床试验介绍</vt:lpstr>
      <vt:lpstr>二、项目概况</vt:lpstr>
      <vt:lpstr>三、方案与知情同意书变更</vt:lpstr>
      <vt:lpstr>四、研究人员及授权分工</vt:lpstr>
      <vt:lpstr>五、完成试验情况介绍</vt:lpstr>
      <vt:lpstr>六、严重不良事件情况</vt:lpstr>
      <vt:lpstr>严重不良事件情况分析</vt:lpstr>
      <vt:lpstr>七、不良事件情况</vt:lpstr>
      <vt:lpstr>八、方案偏离情况</vt:lpstr>
      <vt:lpstr>九、监查、稽查和质控情况</vt:lpstr>
      <vt:lpstr>九、监查、稽查和质控情况</vt:lpstr>
      <vt:lpstr>九、监查、稽查和质控情况</vt:lpstr>
      <vt:lpstr>十、经费使用情况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研究方案/应用技术方案名称</dc:title>
  <dc:creator>User</dc:creator>
  <cp:lastModifiedBy>婧子</cp:lastModifiedBy>
  <cp:revision>230</cp:revision>
  <dcterms:created xsi:type="dcterms:W3CDTF">2013-01-14T08:43:00Z</dcterms:created>
  <dcterms:modified xsi:type="dcterms:W3CDTF">2024-11-27T08:19:16Z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2052-12.1.0.18912</vt:lpwstr>
  </property>
  <property fmtid="{D5CDD505-2E9C-101B-9397-08002B2CF9AE}" pid="3" name="ICV">
    <vt:lpwstr>F783F8EBE9F149719612871F23FBB73D</vt:lpwstr>
  </property>
</Properties>
</file>