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3"/>
  </p:sldMasterIdLst>
  <p:notesMasterIdLst>
    <p:notesMasterId r:id="rId16"/>
  </p:notesMasterIdLst>
  <p:sldIdLst>
    <p:sldId id="259" r:id="rId4"/>
    <p:sldId id="5116" r:id="rId5"/>
    <p:sldId id="5091" r:id="rId6"/>
    <p:sldId id="5109" r:id="rId7"/>
    <p:sldId id="5110" r:id="rId8"/>
    <p:sldId id="5111" r:id="rId9"/>
    <p:sldId id="5112" r:id="rId10"/>
    <p:sldId id="5113" r:id="rId11"/>
    <p:sldId id="5114" r:id="rId12"/>
    <p:sldId id="5115" r:id="rId13"/>
    <p:sldId id="5125" r:id="rId14"/>
    <p:sldId id="5126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142362"/>
    <a:srgbClr val="111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1914" y="-804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4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7E56-6D9E-4667-8A58-36CE30C0AA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7524D-15D6-4D1B-9183-1AA69D51BC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6704" y="64998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5" name="110"/>
          <p:cNvCxnSpPr/>
          <p:nvPr/>
        </p:nvCxnSpPr>
        <p:spPr>
          <a:xfrm>
            <a:off x="6913259" y="2658446"/>
            <a:ext cx="3287621" cy="0"/>
          </a:xfrm>
          <a:prstGeom prst="line">
            <a:avLst/>
          </a:prstGeom>
          <a:ln w="63500" cap="rnd">
            <a:gradFill flip="none" rotWithShape="1">
              <a:gsLst>
                <a:gs pos="0">
                  <a:srgbClr val="FFE69F">
                    <a:alpha val="0"/>
                  </a:srgbClr>
                </a:gs>
                <a:gs pos="100000">
                  <a:srgbClr val="FFEDB9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112"/>
          <p:cNvCxnSpPr/>
          <p:nvPr/>
        </p:nvCxnSpPr>
        <p:spPr>
          <a:xfrm>
            <a:off x="1014826" y="806898"/>
            <a:ext cx="2583423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FFE69F">
                    <a:alpha val="0"/>
                  </a:srgbClr>
                </a:gs>
                <a:gs pos="100000">
                  <a:srgbClr val="FFEDB9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113"/>
          <p:cNvSpPr txBox="1"/>
          <p:nvPr/>
        </p:nvSpPr>
        <p:spPr>
          <a:xfrm>
            <a:off x="1636395" y="902970"/>
            <a:ext cx="856424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1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项目名称：    </a:t>
            </a:r>
            <a:endParaRPr kumimoji="0" lang="en-US" altLang="zh-CN" sz="3600" i="1" u="none" strike="noStrike" kern="1200" cap="none" spc="0" normalizeH="0" baseline="0" noProof="0" dirty="0">
              <a:ln>
                <a:noFill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4" name="118"/>
          <p:cNvSpPr txBox="1"/>
          <p:nvPr/>
        </p:nvSpPr>
        <p:spPr>
          <a:xfrm>
            <a:off x="2157730" y="3983990"/>
            <a:ext cx="828738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E69F"/>
                </a:solidFill>
                <a:effectLst/>
                <a:uLnTx/>
                <a:uFillTx/>
                <a:cs typeface="+mn-ea"/>
                <a:sym typeface="+mn-lt"/>
              </a:rPr>
              <a:t>组长单位：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E69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E69F"/>
                </a:solidFill>
                <a:effectLst/>
                <a:uLnTx/>
                <a:uFillTx/>
                <a:cs typeface="+mn-ea"/>
                <a:sym typeface="+mn-lt"/>
              </a:rPr>
              <a:t>申办者：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E69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E69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E69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E69F"/>
                </a:solidFill>
                <a:effectLst/>
                <a:uLnTx/>
                <a:uFillTx/>
                <a:cs typeface="+mn-ea"/>
                <a:sym typeface="+mn-lt"/>
              </a:rPr>
              <a:t>主要研究者：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E69F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E69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E69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E69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60" grpId="0"/>
      <p:bldP spid="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42340" y="1643380"/>
            <a:ext cx="9297670" cy="431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ym typeface="+mn-ea"/>
              </a:rPr>
              <a:t>涵盖          </a:t>
            </a:r>
            <a:r>
              <a:rPr lang="en-US" altLang="zh-CN" sz="2800">
                <a:sym typeface="+mn-ea"/>
              </a:rPr>
              <a:t>1. </a:t>
            </a:r>
            <a:r>
              <a:rPr lang="zh-CN" altLang="en-US" sz="2800">
                <a:sym typeface="+mn-ea"/>
              </a:rPr>
              <a:t>目前科室承接项目数量及完成情况简介</a:t>
            </a:r>
            <a:endParaRPr lang="zh-CN" altLang="en-US" sz="2800"/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ym typeface="+mn-ea"/>
              </a:rPr>
              <a:t>                 </a:t>
            </a:r>
            <a:r>
              <a:rPr lang="en-US" altLang="zh-CN" sz="2800">
                <a:sym typeface="+mn-ea"/>
              </a:rPr>
              <a:t>2.</a:t>
            </a:r>
            <a:r>
              <a:rPr lang="zh-CN" altLang="en-US" sz="2800">
                <a:sym typeface="+mn-ea"/>
              </a:rPr>
              <a:t>是否有同品种或相同适应症范围项目在开展</a:t>
            </a:r>
            <a:endParaRPr lang="zh-CN" altLang="en-US" sz="2800"/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ym typeface="+mn-ea"/>
              </a:rPr>
              <a:t>                 </a:t>
            </a:r>
            <a:r>
              <a:rPr lang="en-US" altLang="zh-CN" sz="2800">
                <a:sym typeface="+mn-ea"/>
              </a:rPr>
              <a:t>3.</a:t>
            </a:r>
            <a:r>
              <a:rPr lang="zh-CN" altLang="en-US" sz="2800">
                <a:sym typeface="+mn-ea"/>
              </a:rPr>
              <a:t>是否有足够的受试人群</a:t>
            </a:r>
            <a:endParaRPr lang="zh-CN" altLang="en-US" sz="2800"/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ym typeface="+mn-ea"/>
              </a:rPr>
              <a:t>                 </a:t>
            </a:r>
            <a:r>
              <a:rPr lang="en-US" altLang="zh-CN" sz="2800">
                <a:sym typeface="+mn-ea"/>
              </a:rPr>
              <a:t>4.</a:t>
            </a:r>
            <a:r>
              <a:rPr lang="zh-CN" altLang="en-US" sz="2800">
                <a:sym typeface="+mn-ea"/>
              </a:rPr>
              <a:t>是否有必要的研究条件和人员配备</a:t>
            </a:r>
            <a:endParaRPr lang="zh-CN" altLang="en-US" sz="2800">
              <a:sym typeface="+mn-ea"/>
            </a:endParaRPr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ym typeface="+mn-ea"/>
              </a:rPr>
              <a:t>                 </a:t>
            </a:r>
            <a:r>
              <a:rPr lang="en-US" altLang="zh-CN" sz="2800">
                <a:sym typeface="+mn-ea"/>
              </a:rPr>
              <a:t>5.</a:t>
            </a:r>
            <a:r>
              <a:rPr lang="zh-CN" altLang="en-US" sz="2800">
                <a:sym typeface="+mn-ea"/>
              </a:rPr>
              <a:t>项目</a:t>
            </a:r>
            <a:r>
              <a:rPr lang="zh-CN" altLang="en-US" sz="2800">
                <a:sym typeface="+mn-ea"/>
              </a:rPr>
              <a:t>人员分工和培训情况等</a:t>
            </a:r>
            <a:endParaRPr lang="zh-CN" altLang="en-US" sz="2800"/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ym typeface="+mn-ea"/>
              </a:rPr>
              <a:t>          </a:t>
            </a:r>
            <a:endParaRPr lang="zh-CN" altLang="en-US" sz="2800"/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13"/>
          <p:cNvGrpSpPr/>
          <p:nvPr/>
        </p:nvGrpSpPr>
        <p:grpSpPr>
          <a:xfrm>
            <a:off x="130175" y="103505"/>
            <a:ext cx="10391142" cy="1169670"/>
            <a:chOff x="4597901" y="2259330"/>
            <a:chExt cx="3832804" cy="1169670"/>
          </a:xfrm>
        </p:grpSpPr>
        <p:sp>
          <p:nvSpPr>
            <p:cNvPr id="25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8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" name="13-2"/>
            <p:cNvSpPr txBox="1"/>
            <p:nvPr/>
          </p:nvSpPr>
          <p:spPr>
            <a:xfrm>
              <a:off x="4945018" y="2516505"/>
              <a:ext cx="3485687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sz="2800" b="1" dirty="0">
                  <a:solidFill>
                    <a:srgbClr val="FFE69F"/>
                  </a:solidFill>
                  <a:cs typeface="+mn-ea"/>
                  <a:sym typeface="+mn-lt"/>
                </a:rPr>
                <a:t>研究团队介绍</a:t>
              </a:r>
              <a:endParaRPr lang="zh-CN" altLang="en-US" sz="28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  <p:cxnSp>
          <p:nvCxnSpPr>
            <p:cNvPr id="3" name="13-4"/>
            <p:cNvCxnSpPr/>
            <p:nvPr/>
          </p:nvCxnSpPr>
          <p:spPr>
            <a:xfrm flipV="1">
              <a:off x="4889975" y="3025775"/>
              <a:ext cx="1161271" cy="19050"/>
            </a:xfrm>
            <a:prstGeom prst="line">
              <a:avLst/>
            </a:prstGeom>
            <a:ln>
              <a:solidFill>
                <a:srgbClr val="FFE6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42340" y="1643380"/>
            <a:ext cx="9297670" cy="12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ym typeface="+mn-ea"/>
              </a:rPr>
              <a:t>          </a:t>
            </a:r>
            <a:endParaRPr lang="zh-CN" altLang="en-US" sz="2800"/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13"/>
          <p:cNvGrpSpPr/>
          <p:nvPr/>
        </p:nvGrpSpPr>
        <p:grpSpPr>
          <a:xfrm>
            <a:off x="130175" y="103505"/>
            <a:ext cx="10391142" cy="1169670"/>
            <a:chOff x="4597901" y="2259330"/>
            <a:chExt cx="3832804" cy="1169670"/>
          </a:xfrm>
        </p:grpSpPr>
        <p:sp>
          <p:nvSpPr>
            <p:cNvPr id="25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" name="13-2"/>
            <p:cNvSpPr txBox="1"/>
            <p:nvPr/>
          </p:nvSpPr>
          <p:spPr>
            <a:xfrm>
              <a:off x="4945018" y="2516505"/>
              <a:ext cx="3485687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zh-CN" sz="2800" b="1" dirty="0">
                  <a:solidFill>
                    <a:srgbClr val="FFE69F"/>
                  </a:solidFill>
                  <a:cs typeface="+mn-ea"/>
                  <a:sym typeface="+mn-lt"/>
                </a:rPr>
                <a:t>基本情况展示页</a:t>
              </a:r>
              <a:endParaRPr lang="zh-CN" altLang="en-US" sz="28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  <p:cxnSp>
          <p:nvCxnSpPr>
            <p:cNvPr id="3" name="13-4"/>
            <p:cNvCxnSpPr/>
            <p:nvPr/>
          </p:nvCxnSpPr>
          <p:spPr>
            <a:xfrm flipV="1">
              <a:off x="6092712" y="3042920"/>
              <a:ext cx="1161271" cy="19050"/>
            </a:xfrm>
            <a:prstGeom prst="line">
              <a:avLst/>
            </a:prstGeom>
            <a:ln>
              <a:solidFill>
                <a:srgbClr val="FFE6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591820" y="1413510"/>
          <a:ext cx="11010900" cy="361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90"/>
                <a:gridCol w="1101090"/>
                <a:gridCol w="1101090"/>
                <a:gridCol w="1101090"/>
                <a:gridCol w="1101090"/>
                <a:gridCol w="1101090"/>
                <a:gridCol w="1101090"/>
                <a:gridCol w="1101090"/>
                <a:gridCol w="1101090"/>
                <a:gridCol w="1101090"/>
              </a:tblGrid>
              <a:tr h="21005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1">
                          <a:solidFill>
                            <a:srgbClr val="14236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申办者</a:t>
                      </a: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1">
                          <a:solidFill>
                            <a:srgbClr val="14236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项目来源</a:t>
                      </a: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1">
                          <a:solidFill>
                            <a:srgbClr val="14236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经费来源</a:t>
                      </a: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1">
                          <a:solidFill>
                            <a:srgbClr val="14236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备案登记号</a:t>
                      </a: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1">
                          <a:solidFill>
                            <a:srgbClr val="14236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试验涉及的药物/器械（含对照药，基础药等）</a:t>
                      </a: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1">
                          <a:solidFill>
                            <a:srgbClr val="14236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药物/器械是否免费（含对照药，基础药等）</a:t>
                      </a: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1">
                          <a:solidFill>
                            <a:srgbClr val="14236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项目是否涉及器械入院</a:t>
                      </a: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1">
                          <a:solidFill>
                            <a:srgbClr val="14236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项目涉及的检查检验是否免费</a:t>
                      </a: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1">
                          <a:solidFill>
                            <a:srgbClr val="14236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受试者交通补贴费（元）</a:t>
                      </a: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 b="1">
                          <a:solidFill>
                            <a:srgbClr val="14236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是否涉及遗传资源申报</a:t>
                      </a: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138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800" b="1">
                          <a:solidFill>
                            <a:srgbClr val="14236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1800" b="1">
                          <a:solidFill>
                            <a:srgbClr val="14236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模板</a:t>
                      </a: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1">
                          <a:solidFill>
                            <a:srgbClr val="14236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</a:t>
                      </a:r>
                      <a:r>
                        <a:rPr lang="zh-CN" altLang="en-US" sz="1800" b="1">
                          <a:solidFill>
                            <a:srgbClr val="142362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  <a:sym typeface="Wingdings 2" panose="05020102010507070707" charset="0"/>
                        </a:rPr>
                        <a:t>√</a:t>
                      </a: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800" b="1">
                          <a:solidFill>
                            <a:srgbClr val="14236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否</a:t>
                      </a: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800" b="1">
                          <a:solidFill>
                            <a:srgbClr val="14236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理由：</a:t>
                      </a: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sz="1800" b="1">
                        <a:solidFill>
                          <a:srgbClr val="14236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42340" y="1643380"/>
            <a:ext cx="9297670" cy="12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ym typeface="+mn-ea"/>
              </a:rPr>
              <a:t>          </a:t>
            </a:r>
            <a:endParaRPr lang="zh-CN" altLang="en-US" sz="2800"/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13"/>
          <p:cNvGrpSpPr/>
          <p:nvPr/>
        </p:nvGrpSpPr>
        <p:grpSpPr>
          <a:xfrm>
            <a:off x="130175" y="103505"/>
            <a:ext cx="10391142" cy="1169670"/>
            <a:chOff x="4597901" y="2259330"/>
            <a:chExt cx="3832804" cy="1169670"/>
          </a:xfrm>
        </p:grpSpPr>
        <p:sp>
          <p:nvSpPr>
            <p:cNvPr id="25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" name="13-2"/>
            <p:cNvSpPr txBox="1"/>
            <p:nvPr/>
          </p:nvSpPr>
          <p:spPr>
            <a:xfrm>
              <a:off x="4945018" y="2516505"/>
              <a:ext cx="3485687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endParaRPr lang="zh-CN" altLang="en-US" sz="28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556125" y="1739900"/>
            <a:ext cx="2926080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endParaRPr lang="zh-CN" altLang="en-US" sz="7200" i="1" noProof="0" dirty="0">
              <a:ln>
                <a:noFill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</a:endParaRPr>
          </a:p>
          <a:p>
            <a:pPr algn="ctr"/>
            <a:r>
              <a:rPr lang="zh-CN" altLang="en-US" sz="7200" i="1" noProof="0" dirty="0">
                <a:ln>
                  <a:noFill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</a:rPr>
              <a:t>谢谢！</a:t>
            </a:r>
            <a:endParaRPr lang="zh-CN" altLang="en-US" sz="7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17"/>
          <p:cNvSpPr txBox="1"/>
          <p:nvPr/>
        </p:nvSpPr>
        <p:spPr>
          <a:xfrm>
            <a:off x="4732913" y="134433"/>
            <a:ext cx="1765300" cy="829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目  录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13"/>
          <p:cNvGrpSpPr/>
          <p:nvPr/>
        </p:nvGrpSpPr>
        <p:grpSpPr>
          <a:xfrm>
            <a:off x="293370" y="573405"/>
            <a:ext cx="4779012" cy="1169670"/>
            <a:chOff x="4597901" y="2259330"/>
            <a:chExt cx="1762753" cy="1169670"/>
          </a:xfrm>
        </p:grpSpPr>
        <p:sp>
          <p:nvSpPr>
            <p:cNvPr id="5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1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6" name="13-2"/>
            <p:cNvSpPr txBox="1"/>
            <p:nvPr/>
          </p:nvSpPr>
          <p:spPr>
            <a:xfrm>
              <a:off x="4945018" y="2516505"/>
              <a:ext cx="1415636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altLang="en-US" sz="2400" b="1" dirty="0">
                  <a:solidFill>
                    <a:srgbClr val="FFE69F"/>
                  </a:solidFill>
                  <a:cs typeface="+mn-ea"/>
                  <a:sym typeface="+mn-lt"/>
                </a:rPr>
                <a:t>研究目的及意义</a:t>
              </a:r>
              <a:endParaRPr lang="zh-CN" altLang="en-US" sz="24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13"/>
          <p:cNvGrpSpPr/>
          <p:nvPr/>
        </p:nvGrpSpPr>
        <p:grpSpPr>
          <a:xfrm>
            <a:off x="151765" y="1290955"/>
            <a:ext cx="6011545" cy="1169670"/>
            <a:chOff x="4597901" y="2259330"/>
            <a:chExt cx="1762753" cy="1169670"/>
          </a:xfrm>
        </p:grpSpPr>
        <p:sp>
          <p:nvSpPr>
            <p:cNvPr id="10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2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11" name="13-2"/>
            <p:cNvSpPr txBox="1"/>
            <p:nvPr/>
          </p:nvSpPr>
          <p:spPr>
            <a:xfrm>
              <a:off x="4908855" y="2516505"/>
              <a:ext cx="1451799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altLang="en-US" sz="2400" b="1" dirty="0">
                  <a:solidFill>
                    <a:srgbClr val="FFE69F"/>
                  </a:solidFill>
                  <a:cs typeface="+mn-ea"/>
                  <a:sym typeface="+mn-lt"/>
                </a:rPr>
                <a:t>组长单位审查意见</a:t>
              </a:r>
              <a:r>
                <a:rPr lang="zh-CN" altLang="en-US" sz="2000" b="1" dirty="0">
                  <a:solidFill>
                    <a:srgbClr val="FFE69F"/>
                  </a:solidFill>
                  <a:cs typeface="+mn-ea"/>
                  <a:sym typeface="+mn-lt"/>
                </a:rPr>
                <a:t>   </a:t>
              </a:r>
              <a:endParaRPr lang="zh-CN" altLang="en-US" sz="20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13"/>
          <p:cNvGrpSpPr/>
          <p:nvPr/>
        </p:nvGrpSpPr>
        <p:grpSpPr>
          <a:xfrm>
            <a:off x="281305" y="2035810"/>
            <a:ext cx="6913881" cy="1169670"/>
            <a:chOff x="4597901" y="2259330"/>
            <a:chExt cx="2550206" cy="1169670"/>
          </a:xfrm>
        </p:grpSpPr>
        <p:sp>
          <p:nvSpPr>
            <p:cNvPr id="14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3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15" name="13-2"/>
            <p:cNvSpPr txBox="1"/>
            <p:nvPr/>
          </p:nvSpPr>
          <p:spPr>
            <a:xfrm>
              <a:off x="4945018" y="2516505"/>
              <a:ext cx="2203089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altLang="en-US" sz="2400" b="1" dirty="0">
                  <a:solidFill>
                    <a:srgbClr val="FFE69F"/>
                  </a:solidFill>
                  <a:cs typeface="+mn-ea"/>
                  <a:sym typeface="+mn-lt"/>
                </a:rPr>
                <a:t>试验用药品</a:t>
              </a:r>
              <a:r>
                <a:rPr lang="en-US" altLang="zh-CN" sz="2400" b="1" dirty="0">
                  <a:solidFill>
                    <a:srgbClr val="FFE69F"/>
                  </a:solidFill>
                  <a:cs typeface="+mn-ea"/>
                  <a:sym typeface="+mn-lt"/>
                </a:rPr>
                <a:t>/</a:t>
              </a:r>
              <a:r>
                <a:rPr lang="zh-CN" altLang="en-US" sz="2400" b="1" dirty="0">
                  <a:solidFill>
                    <a:srgbClr val="FFE69F"/>
                  </a:solidFill>
                  <a:cs typeface="+mn-ea"/>
                  <a:sym typeface="+mn-lt"/>
                </a:rPr>
                <a:t>器械介绍 </a:t>
              </a:r>
              <a:r>
                <a:rPr lang="zh-CN" altLang="en-US" sz="2000" b="1" dirty="0">
                  <a:solidFill>
                    <a:srgbClr val="FFE69F"/>
                  </a:solidFill>
                  <a:cs typeface="+mn-ea"/>
                  <a:sym typeface="+mn-lt"/>
                </a:rPr>
                <a:t> </a:t>
              </a:r>
              <a:endParaRPr lang="zh-CN" altLang="en-US" sz="20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13"/>
          <p:cNvGrpSpPr/>
          <p:nvPr/>
        </p:nvGrpSpPr>
        <p:grpSpPr>
          <a:xfrm>
            <a:off x="292100" y="2759075"/>
            <a:ext cx="10391142" cy="1169670"/>
            <a:chOff x="4597901" y="2259330"/>
            <a:chExt cx="3832804" cy="1169670"/>
          </a:xfrm>
        </p:grpSpPr>
        <p:sp>
          <p:nvSpPr>
            <p:cNvPr id="18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4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19" name="13-2"/>
            <p:cNvSpPr txBox="1"/>
            <p:nvPr/>
          </p:nvSpPr>
          <p:spPr>
            <a:xfrm>
              <a:off x="4945018" y="2516505"/>
              <a:ext cx="3485687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altLang="en-US" sz="2400" b="1" dirty="0">
                  <a:solidFill>
                    <a:srgbClr val="FFE69F"/>
                  </a:solidFill>
                  <a:cs typeface="+mn-ea"/>
                  <a:sym typeface="+mn-lt"/>
                </a:rPr>
                <a:t>项目涉及的检验</a:t>
              </a:r>
              <a:r>
                <a:rPr lang="en-US" altLang="zh-CN" sz="2400" b="1" dirty="0">
                  <a:solidFill>
                    <a:srgbClr val="FFE69F"/>
                  </a:solidFill>
                  <a:cs typeface="+mn-ea"/>
                  <a:sym typeface="+mn-lt"/>
                </a:rPr>
                <a:t>/</a:t>
              </a:r>
              <a:r>
                <a:rPr lang="zh-CN" altLang="en-US" sz="2400" b="1" dirty="0">
                  <a:solidFill>
                    <a:srgbClr val="FFE69F"/>
                  </a:solidFill>
                  <a:cs typeface="+mn-ea"/>
                  <a:sym typeface="+mn-lt"/>
                </a:rPr>
                <a:t>检查及需要的特殊仪器设备介绍</a:t>
              </a:r>
              <a:endParaRPr lang="zh-CN" altLang="en-US" sz="24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13"/>
          <p:cNvGrpSpPr/>
          <p:nvPr/>
        </p:nvGrpSpPr>
        <p:grpSpPr>
          <a:xfrm>
            <a:off x="302895" y="3482340"/>
            <a:ext cx="10391142" cy="1169670"/>
            <a:chOff x="4597901" y="2259330"/>
            <a:chExt cx="3832804" cy="1169670"/>
          </a:xfrm>
        </p:grpSpPr>
        <p:sp>
          <p:nvSpPr>
            <p:cNvPr id="22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5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3" name="13-2"/>
            <p:cNvSpPr txBox="1"/>
            <p:nvPr/>
          </p:nvSpPr>
          <p:spPr>
            <a:xfrm>
              <a:off x="4945018" y="2516505"/>
              <a:ext cx="3485687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altLang="en-US" sz="2400" b="1" dirty="0">
                  <a:solidFill>
                    <a:srgbClr val="FFE69F"/>
                  </a:solidFill>
                  <a:cs typeface="+mn-ea"/>
                  <a:sym typeface="+mn-ea"/>
                </a:rPr>
                <a:t>人类遗传资源采集、收集、出口、出境情况介绍</a:t>
              </a:r>
              <a:endParaRPr lang="zh-CN" altLang="en-US" sz="24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13"/>
          <p:cNvGrpSpPr/>
          <p:nvPr/>
        </p:nvGrpSpPr>
        <p:grpSpPr>
          <a:xfrm>
            <a:off x="281305" y="4173220"/>
            <a:ext cx="10391142" cy="1169670"/>
            <a:chOff x="4597901" y="2259330"/>
            <a:chExt cx="3832804" cy="1169670"/>
          </a:xfrm>
        </p:grpSpPr>
        <p:sp>
          <p:nvSpPr>
            <p:cNvPr id="28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6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32" name="13-2"/>
            <p:cNvSpPr txBox="1"/>
            <p:nvPr/>
          </p:nvSpPr>
          <p:spPr>
            <a:xfrm>
              <a:off x="4945018" y="2516505"/>
              <a:ext cx="3485687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altLang="en-US" sz="2400" b="1" dirty="0">
                  <a:solidFill>
                    <a:srgbClr val="FFE69F"/>
                  </a:solidFill>
                  <a:cs typeface="+mn-ea"/>
                  <a:sym typeface="+mn-ea"/>
                </a:rPr>
                <a:t>受试者权益保障介绍</a:t>
              </a:r>
              <a:endParaRPr lang="zh-CN" altLang="en-US" sz="24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13"/>
          <p:cNvGrpSpPr/>
          <p:nvPr/>
        </p:nvGrpSpPr>
        <p:grpSpPr>
          <a:xfrm>
            <a:off x="302895" y="4890135"/>
            <a:ext cx="10391142" cy="1169670"/>
            <a:chOff x="4597901" y="2259330"/>
            <a:chExt cx="3832804" cy="1169670"/>
          </a:xfrm>
        </p:grpSpPr>
        <p:sp>
          <p:nvSpPr>
            <p:cNvPr id="47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7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48" name="13-2"/>
            <p:cNvSpPr txBox="1"/>
            <p:nvPr/>
          </p:nvSpPr>
          <p:spPr>
            <a:xfrm>
              <a:off x="4945018" y="2516505"/>
              <a:ext cx="3485687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sz="2400" b="1" dirty="0">
                  <a:solidFill>
                    <a:srgbClr val="FFE69F"/>
                  </a:solidFill>
                  <a:cs typeface="+mn-ea"/>
                  <a:sym typeface="+mn-lt"/>
                </a:rPr>
                <a:t>相关方</a:t>
              </a:r>
              <a:r>
                <a:rPr lang="zh-CN" sz="2400" b="1" dirty="0">
                  <a:solidFill>
                    <a:srgbClr val="FFE69F"/>
                  </a:solidFill>
                  <a:cs typeface="+mn-ea"/>
                  <a:sym typeface="+mn-ea"/>
                </a:rPr>
                <a:t>资质及专业水平介绍</a:t>
              </a:r>
              <a:endParaRPr lang="zh-CN" altLang="en-US" sz="24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13"/>
          <p:cNvGrpSpPr/>
          <p:nvPr/>
        </p:nvGrpSpPr>
        <p:grpSpPr>
          <a:xfrm>
            <a:off x="292100" y="5598160"/>
            <a:ext cx="10391142" cy="1169670"/>
            <a:chOff x="4597901" y="2259330"/>
            <a:chExt cx="3832804" cy="1169670"/>
          </a:xfrm>
        </p:grpSpPr>
        <p:sp>
          <p:nvSpPr>
            <p:cNvPr id="70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8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5" name="13-2"/>
            <p:cNvSpPr txBox="1"/>
            <p:nvPr/>
          </p:nvSpPr>
          <p:spPr>
            <a:xfrm>
              <a:off x="4945018" y="2516505"/>
              <a:ext cx="3485687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sz="2400" b="1" dirty="0">
                  <a:solidFill>
                    <a:srgbClr val="FFE69F"/>
                  </a:solidFill>
                  <a:cs typeface="+mn-ea"/>
                  <a:sym typeface="+mn-lt"/>
                </a:rPr>
                <a:t>研究团队介绍</a:t>
              </a:r>
              <a:endParaRPr lang="zh-CN" altLang="en-US" sz="24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42340" y="1643380"/>
            <a:ext cx="9604375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此处添加</a:t>
            </a:r>
            <a:r>
              <a:rPr kumimoji="0" 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内容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13"/>
          <p:cNvGrpSpPr/>
          <p:nvPr/>
        </p:nvGrpSpPr>
        <p:grpSpPr>
          <a:xfrm>
            <a:off x="130175" y="103505"/>
            <a:ext cx="4779012" cy="1169670"/>
            <a:chOff x="4597901" y="2259330"/>
            <a:chExt cx="1762753" cy="1169670"/>
          </a:xfrm>
        </p:grpSpPr>
        <p:sp>
          <p:nvSpPr>
            <p:cNvPr id="25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1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" name="13-2"/>
            <p:cNvSpPr txBox="1"/>
            <p:nvPr/>
          </p:nvSpPr>
          <p:spPr>
            <a:xfrm>
              <a:off x="4945018" y="2516505"/>
              <a:ext cx="1415636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altLang="en-US" sz="2800" b="1" dirty="0">
                  <a:solidFill>
                    <a:srgbClr val="FFE69F"/>
                  </a:solidFill>
                  <a:cs typeface="+mn-ea"/>
                  <a:sym typeface="+mn-lt"/>
                </a:rPr>
                <a:t>研究目的及意义介绍 </a:t>
              </a:r>
              <a:r>
                <a:rPr lang="zh-CN" altLang="en-US" sz="2000" b="1" dirty="0">
                  <a:solidFill>
                    <a:srgbClr val="FFE69F"/>
                  </a:solidFill>
                  <a:cs typeface="+mn-ea"/>
                  <a:sym typeface="+mn-lt"/>
                </a:rPr>
                <a:t>  </a:t>
              </a:r>
              <a:endParaRPr lang="zh-CN" altLang="en-US" sz="20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  <p:cxnSp>
          <p:nvCxnSpPr>
            <p:cNvPr id="3" name="13-4"/>
            <p:cNvCxnSpPr/>
            <p:nvPr/>
          </p:nvCxnSpPr>
          <p:spPr>
            <a:xfrm flipV="1">
              <a:off x="4889975" y="3037205"/>
              <a:ext cx="1372305" cy="7620"/>
            </a:xfrm>
            <a:prstGeom prst="line">
              <a:avLst/>
            </a:prstGeom>
            <a:ln>
              <a:solidFill>
                <a:srgbClr val="FFE6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42340" y="1643380"/>
            <a:ext cx="10353040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cap="none" spc="0" normalizeH="0" baseline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lt"/>
              </a:rPr>
              <a:t>包含：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组长单位伦理审批意见及修改情况介绍</a:t>
            </a:r>
            <a:endParaRPr lang="zh-CN" altLang="en-US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13"/>
          <p:cNvGrpSpPr/>
          <p:nvPr/>
        </p:nvGrpSpPr>
        <p:grpSpPr>
          <a:xfrm>
            <a:off x="130175" y="103505"/>
            <a:ext cx="6011545" cy="1169670"/>
            <a:chOff x="4597901" y="2259330"/>
            <a:chExt cx="1762753" cy="1169670"/>
          </a:xfrm>
        </p:grpSpPr>
        <p:sp>
          <p:nvSpPr>
            <p:cNvPr id="25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2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" name="13-2"/>
            <p:cNvSpPr txBox="1"/>
            <p:nvPr/>
          </p:nvSpPr>
          <p:spPr>
            <a:xfrm>
              <a:off x="4945018" y="2516505"/>
              <a:ext cx="1415636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altLang="en-US" sz="2800" b="1" dirty="0">
                  <a:solidFill>
                    <a:srgbClr val="FFE69F"/>
                  </a:solidFill>
                  <a:cs typeface="+mn-ea"/>
                  <a:sym typeface="+mn-lt"/>
                </a:rPr>
                <a:t>组长单位审查意见</a:t>
              </a:r>
              <a:r>
                <a:rPr lang="zh-CN" altLang="en-US" sz="2000" b="1" dirty="0">
                  <a:solidFill>
                    <a:srgbClr val="FFE69F"/>
                  </a:solidFill>
                  <a:cs typeface="+mn-ea"/>
                  <a:sym typeface="+mn-lt"/>
                </a:rPr>
                <a:t> </a:t>
              </a:r>
              <a:endParaRPr lang="zh-CN" altLang="en-US" sz="20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  <p:cxnSp>
          <p:nvCxnSpPr>
            <p:cNvPr id="3" name="13-4"/>
            <p:cNvCxnSpPr/>
            <p:nvPr/>
          </p:nvCxnSpPr>
          <p:spPr>
            <a:xfrm flipV="1">
              <a:off x="4889975" y="3035935"/>
              <a:ext cx="1245122" cy="8890"/>
            </a:xfrm>
            <a:prstGeom prst="line">
              <a:avLst/>
            </a:prstGeom>
            <a:ln>
              <a:solidFill>
                <a:srgbClr val="FFE6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42340" y="1643380"/>
            <a:ext cx="9659620" cy="370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cap="none" spc="0" normalizeH="0" baseline="0">
                <a:sym typeface="+mn-lt"/>
              </a:rPr>
              <a:t>1.包含试验及对照品介绍</a:t>
            </a:r>
            <a:endParaRPr kumimoji="0" lang="zh-CN" altLang="en-US" sz="2800" b="0" i="0" u="none" strike="noStrike" cap="none" spc="0" normalizeH="0" baseline="0">
              <a:sym typeface="+mn-lt"/>
            </a:endParaRPr>
          </a:p>
          <a:p>
            <a:pPr marL="0" marR="0" lvl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cap="none" spc="0" normalizeH="0" baseline="0">
                <a:sym typeface="+mn-lt"/>
              </a:rPr>
              <a:t>（科研项目请注明是否均免费提供，产品是否已入院，及医保等）</a:t>
            </a:r>
            <a:endParaRPr kumimoji="0" lang="zh-CN" altLang="en-US" sz="2800" b="0" i="0" u="none" strike="noStrike" cap="none" spc="0" normalizeH="0" baseline="0">
              <a:sym typeface="+mn-lt"/>
            </a:endParaRPr>
          </a:p>
          <a:p>
            <a:pPr marL="0" marR="0" lvl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cap="none" spc="0" normalizeH="0" baseline="0">
                <a:sym typeface="+mn-lt"/>
              </a:rPr>
              <a:t>2.增加适应症，超适应症使用等情况，需展示说明书，并介绍说明书中涉及的相关注意要点</a:t>
            </a:r>
            <a:endParaRPr kumimoji="0" lang="zh-CN" altLang="en-US" sz="2800" b="0" i="0" u="none" strike="noStrike" cap="none" spc="0" normalizeH="0" baseline="0">
              <a:sym typeface="+mn-lt"/>
            </a:endParaRPr>
          </a:p>
          <a:p>
            <a:pPr marL="0" marR="0" lvl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cap="none" spc="0" normalizeH="0" baseline="0">
                <a:sym typeface="+mn-lt"/>
              </a:rPr>
              <a:t>3.试剂盒类项目需介绍是否对检测实验室的等级有要求</a:t>
            </a:r>
            <a:endParaRPr kumimoji="0" lang="zh-CN" altLang="en-US" sz="2800" b="0" i="0" u="none" strike="noStrike" cap="none" spc="0" normalizeH="0" baseline="0">
              <a:sym typeface="+mn-lt"/>
            </a:endParaRPr>
          </a:p>
        </p:txBody>
      </p:sp>
      <p:grpSp>
        <p:nvGrpSpPr>
          <p:cNvPr id="7" name="13"/>
          <p:cNvGrpSpPr/>
          <p:nvPr/>
        </p:nvGrpSpPr>
        <p:grpSpPr>
          <a:xfrm>
            <a:off x="130175" y="103505"/>
            <a:ext cx="6913881" cy="1169670"/>
            <a:chOff x="4597901" y="2259330"/>
            <a:chExt cx="2550206" cy="1169670"/>
          </a:xfrm>
        </p:grpSpPr>
        <p:sp>
          <p:nvSpPr>
            <p:cNvPr id="25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3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" name="13-2"/>
            <p:cNvSpPr txBox="1"/>
            <p:nvPr/>
          </p:nvSpPr>
          <p:spPr>
            <a:xfrm>
              <a:off x="4945018" y="2516505"/>
              <a:ext cx="2203089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altLang="en-US" sz="2800" b="1" dirty="0">
                  <a:solidFill>
                    <a:srgbClr val="FFE69F"/>
                  </a:solidFill>
                  <a:cs typeface="+mn-ea"/>
                  <a:sym typeface="+mn-lt"/>
                </a:rPr>
                <a:t>试验用药品</a:t>
              </a:r>
              <a:r>
                <a:rPr lang="en-US" altLang="zh-CN" sz="2800" b="1" dirty="0">
                  <a:solidFill>
                    <a:srgbClr val="FFE69F"/>
                  </a:solidFill>
                  <a:cs typeface="+mn-ea"/>
                  <a:sym typeface="+mn-lt"/>
                </a:rPr>
                <a:t>/</a:t>
              </a:r>
              <a:r>
                <a:rPr lang="zh-CN" altLang="en-US" sz="2800" b="1" dirty="0">
                  <a:solidFill>
                    <a:srgbClr val="FFE69F"/>
                  </a:solidFill>
                  <a:cs typeface="+mn-ea"/>
                  <a:sym typeface="+mn-lt"/>
                </a:rPr>
                <a:t>器械介绍</a:t>
              </a:r>
              <a:r>
                <a:rPr lang="zh-CN" altLang="en-US" sz="2000" b="1" dirty="0">
                  <a:solidFill>
                    <a:srgbClr val="FFE69F"/>
                  </a:solidFill>
                  <a:cs typeface="+mn-ea"/>
                  <a:sym typeface="+mn-lt"/>
                </a:rPr>
                <a:t>  </a:t>
              </a:r>
              <a:endParaRPr lang="zh-CN" altLang="en-US" sz="20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  <p:cxnSp>
          <p:nvCxnSpPr>
            <p:cNvPr id="3" name="13-4"/>
            <p:cNvCxnSpPr/>
            <p:nvPr/>
          </p:nvCxnSpPr>
          <p:spPr>
            <a:xfrm>
              <a:off x="4889975" y="3044825"/>
              <a:ext cx="1421023" cy="3175"/>
            </a:xfrm>
            <a:prstGeom prst="line">
              <a:avLst/>
            </a:prstGeom>
            <a:ln>
              <a:solidFill>
                <a:srgbClr val="FFE6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42340" y="1643380"/>
            <a:ext cx="2794000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此处添加</a:t>
            </a:r>
            <a:r>
              <a:rPr kumimoji="0" 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内容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13"/>
          <p:cNvGrpSpPr/>
          <p:nvPr/>
        </p:nvGrpSpPr>
        <p:grpSpPr>
          <a:xfrm>
            <a:off x="130175" y="103505"/>
            <a:ext cx="10391142" cy="1169670"/>
            <a:chOff x="4597901" y="2259330"/>
            <a:chExt cx="3832804" cy="1169670"/>
          </a:xfrm>
        </p:grpSpPr>
        <p:sp>
          <p:nvSpPr>
            <p:cNvPr id="25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4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" name="13-2"/>
            <p:cNvSpPr txBox="1"/>
            <p:nvPr/>
          </p:nvSpPr>
          <p:spPr>
            <a:xfrm>
              <a:off x="4945018" y="2516505"/>
              <a:ext cx="3485687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altLang="en-US" sz="2800" b="1" dirty="0">
                  <a:solidFill>
                    <a:srgbClr val="FFE69F"/>
                  </a:solidFill>
                  <a:cs typeface="+mn-ea"/>
                  <a:sym typeface="+mn-lt"/>
                </a:rPr>
                <a:t>项目涉及的检验</a:t>
              </a:r>
              <a:r>
                <a:rPr lang="en-US" altLang="zh-CN" sz="2800" b="1" dirty="0">
                  <a:solidFill>
                    <a:srgbClr val="FFE69F"/>
                  </a:solidFill>
                  <a:cs typeface="+mn-ea"/>
                  <a:sym typeface="+mn-lt"/>
                </a:rPr>
                <a:t>/</a:t>
              </a:r>
              <a:r>
                <a:rPr lang="zh-CN" altLang="en-US" sz="2800" b="1" dirty="0">
                  <a:solidFill>
                    <a:srgbClr val="FFE69F"/>
                  </a:solidFill>
                  <a:cs typeface="+mn-ea"/>
                  <a:sym typeface="+mn-lt"/>
                </a:rPr>
                <a:t>检查及需要的特殊仪器设备介绍</a:t>
              </a:r>
              <a:endParaRPr lang="zh-CN" altLang="en-US" sz="28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  <p:cxnSp>
          <p:nvCxnSpPr>
            <p:cNvPr id="3" name="13-4"/>
            <p:cNvCxnSpPr/>
            <p:nvPr/>
          </p:nvCxnSpPr>
          <p:spPr>
            <a:xfrm flipV="1">
              <a:off x="4889975" y="3025775"/>
              <a:ext cx="3036450" cy="19050"/>
            </a:xfrm>
            <a:prstGeom prst="line">
              <a:avLst/>
            </a:prstGeom>
            <a:ln>
              <a:solidFill>
                <a:srgbClr val="FFE6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42340" y="1643380"/>
            <a:ext cx="7183120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cap="none" spc="0" normalizeH="0" baseline="0">
                <a:sym typeface="+mn-lt"/>
              </a:rPr>
              <a:t>包含：1.是否涉及，涉及申报的种类</a:t>
            </a:r>
            <a:endParaRPr kumimoji="0" lang="zh-CN" altLang="en-US" sz="2800" b="0" i="0" u="none" strike="noStrike" cap="none" spc="0" normalizeH="0" baseline="0">
              <a:sym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cap="none" spc="0" normalizeH="0" baseline="0">
                <a:sym typeface="+mn-lt"/>
              </a:rPr>
              <a:t>           2.已获批的情况</a:t>
            </a:r>
            <a:endParaRPr kumimoji="0" lang="zh-CN" altLang="en-US" sz="2800" b="0" i="0" u="none" strike="noStrike" cap="none" spc="0" normalizeH="0" baseline="0">
              <a:sym typeface="+mn-lt"/>
            </a:endParaRPr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cap="none" spc="0" normalizeH="0" baseline="0">
                <a:sym typeface="+mn-lt"/>
              </a:rPr>
              <a:t>           3.涉及的中心实验室资质情况</a:t>
            </a:r>
            <a:endParaRPr kumimoji="0" lang="zh-CN" altLang="en-US" sz="2800" b="0" i="0" u="none" strike="noStrike" cap="none" spc="0" normalizeH="0" baseline="0">
              <a:sym typeface="+mn-lt"/>
            </a:endParaRPr>
          </a:p>
        </p:txBody>
      </p:sp>
      <p:grpSp>
        <p:nvGrpSpPr>
          <p:cNvPr id="7" name="13"/>
          <p:cNvGrpSpPr/>
          <p:nvPr/>
        </p:nvGrpSpPr>
        <p:grpSpPr>
          <a:xfrm>
            <a:off x="130175" y="103505"/>
            <a:ext cx="10391142" cy="1169670"/>
            <a:chOff x="4597901" y="2259330"/>
            <a:chExt cx="3832804" cy="1169670"/>
          </a:xfrm>
        </p:grpSpPr>
        <p:sp>
          <p:nvSpPr>
            <p:cNvPr id="25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5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" name="13-2"/>
            <p:cNvSpPr txBox="1"/>
            <p:nvPr/>
          </p:nvSpPr>
          <p:spPr>
            <a:xfrm>
              <a:off x="4945018" y="2516505"/>
              <a:ext cx="3485687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altLang="en-US" sz="2800" b="1" dirty="0">
                  <a:solidFill>
                    <a:srgbClr val="FFE69F"/>
                  </a:solidFill>
                  <a:cs typeface="+mn-ea"/>
                  <a:sym typeface="+mn-ea"/>
                </a:rPr>
                <a:t>人类遗传资源采集、收集、出口、出境情况介绍</a:t>
              </a:r>
              <a:endParaRPr lang="zh-CN" altLang="en-US" sz="28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  <p:cxnSp>
          <p:nvCxnSpPr>
            <p:cNvPr id="3" name="13-4"/>
            <p:cNvCxnSpPr/>
            <p:nvPr/>
          </p:nvCxnSpPr>
          <p:spPr>
            <a:xfrm>
              <a:off x="4889975" y="3044825"/>
              <a:ext cx="3069006" cy="36195"/>
            </a:xfrm>
            <a:prstGeom prst="line">
              <a:avLst/>
            </a:prstGeom>
            <a:ln>
              <a:solidFill>
                <a:srgbClr val="FFE6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42340" y="1643380"/>
            <a:ext cx="9274810" cy="370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sym typeface="+mn-ea"/>
              </a:rPr>
              <a:t>  </a:t>
            </a:r>
            <a:r>
              <a:rPr lang="zh-CN" altLang="en-US" sz="2800">
                <a:sym typeface="+mn-ea"/>
              </a:rPr>
              <a:t>涵盖 ：    知情同意书介绍</a:t>
            </a:r>
            <a:endParaRPr lang="zh-CN" altLang="en-US" sz="2800"/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ym typeface="+mn-ea"/>
              </a:rPr>
              <a:t>                 试验保密和隐私保护</a:t>
            </a:r>
            <a:endParaRPr lang="zh-CN" altLang="en-US" sz="2800"/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ym typeface="+mn-ea"/>
              </a:rPr>
              <a:t>                 保险情况</a:t>
            </a:r>
            <a:endParaRPr lang="zh-CN" altLang="en-US" sz="2800"/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ym typeface="+mn-ea"/>
              </a:rPr>
              <a:t>                 受试者补助情况</a:t>
            </a:r>
            <a:endParaRPr lang="zh-CN" altLang="en-US" sz="2800"/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ym typeface="+mn-ea"/>
              </a:rPr>
              <a:t>                 及其他权益保障措施介绍</a:t>
            </a:r>
            <a:endParaRPr lang="zh-CN" altLang="en-US" sz="2800"/>
          </a:p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13"/>
          <p:cNvGrpSpPr/>
          <p:nvPr/>
        </p:nvGrpSpPr>
        <p:grpSpPr>
          <a:xfrm>
            <a:off x="130175" y="103505"/>
            <a:ext cx="10391142" cy="1169670"/>
            <a:chOff x="4597901" y="2259330"/>
            <a:chExt cx="3832804" cy="1169670"/>
          </a:xfrm>
        </p:grpSpPr>
        <p:sp>
          <p:nvSpPr>
            <p:cNvPr id="25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6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" name="13-2"/>
            <p:cNvSpPr txBox="1"/>
            <p:nvPr/>
          </p:nvSpPr>
          <p:spPr>
            <a:xfrm>
              <a:off x="4945018" y="2516505"/>
              <a:ext cx="3485687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altLang="en-US" sz="2800" b="1" dirty="0">
                  <a:solidFill>
                    <a:srgbClr val="FFE69F"/>
                  </a:solidFill>
                  <a:cs typeface="+mn-ea"/>
                  <a:sym typeface="+mn-ea"/>
                </a:rPr>
                <a:t>受试者权益保障介绍</a:t>
              </a:r>
              <a:endParaRPr lang="zh-CN" altLang="en-US" sz="28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  <p:cxnSp>
          <p:nvCxnSpPr>
            <p:cNvPr id="3" name="13-4"/>
            <p:cNvCxnSpPr/>
            <p:nvPr/>
          </p:nvCxnSpPr>
          <p:spPr>
            <a:xfrm flipV="1">
              <a:off x="4889975" y="3037205"/>
              <a:ext cx="1343964" cy="7620"/>
            </a:xfrm>
            <a:prstGeom prst="line">
              <a:avLst/>
            </a:prstGeom>
            <a:ln>
              <a:solidFill>
                <a:srgbClr val="FFE6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42340" y="1643380"/>
            <a:ext cx="9297670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ym typeface="+mn-ea"/>
              </a:rPr>
              <a:t>申办者、</a:t>
            </a:r>
            <a:r>
              <a:rPr lang="en-US" altLang="zh-CN" sz="2800" b="1">
                <a:sym typeface="+mn-ea"/>
              </a:rPr>
              <a:t>CRO</a:t>
            </a:r>
            <a:r>
              <a:rPr lang="zh-CN" altLang="en-US" sz="2800" b="1">
                <a:sym typeface="+mn-ea"/>
              </a:rPr>
              <a:t>、</a:t>
            </a:r>
            <a:r>
              <a:rPr lang="en-US" altLang="zh-CN" sz="2800" b="1">
                <a:sym typeface="+mn-ea"/>
              </a:rPr>
              <a:t>SMO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13"/>
          <p:cNvGrpSpPr/>
          <p:nvPr/>
        </p:nvGrpSpPr>
        <p:grpSpPr>
          <a:xfrm>
            <a:off x="130175" y="103505"/>
            <a:ext cx="10391142" cy="1169670"/>
            <a:chOff x="4597901" y="2259330"/>
            <a:chExt cx="3832804" cy="1169670"/>
          </a:xfrm>
        </p:grpSpPr>
        <p:sp>
          <p:nvSpPr>
            <p:cNvPr id="25" name="13-1"/>
            <p:cNvSpPr txBox="1"/>
            <p:nvPr/>
          </p:nvSpPr>
          <p:spPr>
            <a:xfrm>
              <a:off x="4597901" y="2259330"/>
              <a:ext cx="447129" cy="116967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>
                <a:lnSpc>
                  <a:spcPct val="114000"/>
                </a:lnSpc>
              </a:pPr>
              <a:r>
                <a:rPr lang="en-US" altLang="zh-CN" sz="5400" b="0" i="0" dirty="0">
                  <a:solidFill>
                    <a:srgbClr val="FFE69F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7</a:t>
              </a:r>
              <a:endParaRPr lang="en-US" altLang="zh-CN" sz="5400" b="0" i="0" dirty="0">
                <a:solidFill>
                  <a:srgbClr val="FFE69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7" name="13-2"/>
            <p:cNvSpPr txBox="1"/>
            <p:nvPr/>
          </p:nvSpPr>
          <p:spPr>
            <a:xfrm>
              <a:off x="4945018" y="2516505"/>
              <a:ext cx="3485687" cy="45085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14000"/>
                </a:lnSpc>
              </a:pPr>
              <a:r>
                <a:rPr lang="zh-CN" sz="2800" b="1" dirty="0">
                  <a:solidFill>
                    <a:srgbClr val="FFE69F"/>
                  </a:solidFill>
                  <a:cs typeface="+mn-ea"/>
                  <a:sym typeface="+mn-lt"/>
                </a:rPr>
                <a:t>相关方</a:t>
              </a:r>
              <a:r>
                <a:rPr lang="zh-CN" sz="2800" b="1" dirty="0">
                  <a:solidFill>
                    <a:srgbClr val="FFE69F"/>
                  </a:solidFill>
                  <a:cs typeface="+mn-ea"/>
                  <a:sym typeface="+mn-ea"/>
                </a:rPr>
                <a:t>资质及专业水平介绍</a:t>
              </a:r>
              <a:endParaRPr lang="zh-CN" altLang="en-US" sz="2800" b="1" dirty="0">
                <a:solidFill>
                  <a:srgbClr val="FFE69F"/>
                </a:solidFill>
                <a:cs typeface="+mn-ea"/>
                <a:sym typeface="+mn-lt"/>
              </a:endParaRPr>
            </a:p>
          </p:txBody>
        </p:sp>
        <p:cxnSp>
          <p:nvCxnSpPr>
            <p:cNvPr id="3" name="13-4"/>
            <p:cNvCxnSpPr/>
            <p:nvPr/>
          </p:nvCxnSpPr>
          <p:spPr>
            <a:xfrm>
              <a:off x="4889975" y="3044825"/>
              <a:ext cx="1782427" cy="13970"/>
            </a:xfrm>
            <a:prstGeom prst="line">
              <a:avLst/>
            </a:prstGeom>
            <a:ln>
              <a:solidFill>
                <a:srgbClr val="FFE6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a134bd17-f665-4992-9727-e575e86cecd9}"/>
</p:tagLst>
</file>

<file path=ppt/tags/tag2.xml><?xml version="1.0" encoding="utf-8"?>
<p:tagLst xmlns:p="http://schemas.openxmlformats.org/presentationml/2006/main">
  <p:tag name="COMMONDATA" val="eyJoZGlkIjoiMWExOWMxZTgwZGZkNjA3OTAxODQ0ZTIxZTdjODJkMjMifQ=="/>
</p:tagLst>
</file>

<file path=ppt/theme/theme1.xml><?xml version="1.0" encoding="utf-8"?>
<a:theme xmlns:a="http://schemas.openxmlformats.org/drawingml/2006/main" name="第一PPT，www.1ppt.com">
  <a:themeElements>
    <a:clrScheme name="自定义 1039">
      <a:dk1>
        <a:srgbClr val="FFF2CC"/>
      </a:dk1>
      <a:lt1>
        <a:srgbClr val="FFFFFF"/>
      </a:lt1>
      <a:dk2>
        <a:srgbClr val="44546A"/>
      </a:dk2>
      <a:lt2>
        <a:srgbClr val="E7E6E6"/>
      </a:lt2>
      <a:accent1>
        <a:srgbClr val="FFFFAA"/>
      </a:accent1>
      <a:accent2>
        <a:srgbClr val="FFFFAA"/>
      </a:accent2>
      <a:accent3>
        <a:srgbClr val="FFFFAA"/>
      </a:accent3>
      <a:accent4>
        <a:srgbClr val="FFFFAA"/>
      </a:accent4>
      <a:accent5>
        <a:srgbClr val="FFFFAA"/>
      </a:accent5>
      <a:accent6>
        <a:srgbClr val="FFFFAA"/>
      </a:accent6>
      <a:hlink>
        <a:srgbClr val="0563C1"/>
      </a:hlink>
      <a:folHlink>
        <a:srgbClr val="954F72"/>
      </a:folHlink>
    </a:clrScheme>
    <a:fontScheme name="trlf4k5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WPS 演示</Application>
  <PresentationFormat>自定义</PresentationFormat>
  <Paragraphs>150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Agency FB</vt:lpstr>
      <vt:lpstr>微软雅黑</vt:lpstr>
      <vt:lpstr>Wingdings 2</vt:lpstr>
      <vt:lpstr>Arial Unicode MS</vt:lpstr>
      <vt:lpstr>等线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蓝色商务总结</dc:title>
  <dc:creator>第一PPT</dc:creator>
  <cp:keywords>www.1ppt.com</cp:keywords>
  <dc:description>www.1ppt.com</dc:description>
  <cp:lastModifiedBy>婧子</cp:lastModifiedBy>
  <cp:revision>26</cp:revision>
  <dcterms:created xsi:type="dcterms:W3CDTF">2021-11-24T01:04:00Z</dcterms:created>
  <dcterms:modified xsi:type="dcterms:W3CDTF">2022-07-19T02:45:20Z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C6DC79531B784802BD8F1889AB1EFA0A</vt:lpwstr>
  </property>
</Properties>
</file>